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4" r:id="rId6"/>
  </p:sldMasterIdLst>
  <p:notesMasterIdLst>
    <p:notesMasterId r:id="rId13"/>
  </p:notesMasterIdLst>
  <p:sldIdLst>
    <p:sldId id="256" r:id="rId7"/>
    <p:sldId id="372" r:id="rId8"/>
    <p:sldId id="377" r:id="rId9"/>
    <p:sldId id="376" r:id="rId10"/>
    <p:sldId id="375" r:id="rId11"/>
    <p:sldId id="3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AEFA8-405F-4429-8573-8017CBE51F4B}" v="66" dt="2023-10-13T15:21:05.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9" autoAdjust="0"/>
    <p:restoredTop sz="94660"/>
  </p:normalViewPr>
  <p:slideViewPr>
    <p:cSldViewPr snapToGrid="0">
      <p:cViewPr varScale="1">
        <p:scale>
          <a:sx n="81" d="100"/>
          <a:sy n="81" d="100"/>
        </p:scale>
        <p:origin x="701"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057E0-17AB-4FA2-9B43-63A1187231B1}"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60472-C2BC-42E6-8D70-2EDA180495ED}" type="slidenum">
              <a:rPr lang="en-GB" smtClean="0"/>
              <a:t>‹#›</a:t>
            </a:fld>
            <a:endParaRPr lang="en-GB"/>
          </a:p>
        </p:txBody>
      </p:sp>
    </p:spTree>
    <p:extLst>
      <p:ext uri="{BB962C8B-B14F-4D97-AF65-F5344CB8AC3E}">
        <p14:creationId xmlns:p14="http://schemas.microsoft.com/office/powerpoint/2010/main" val="10987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60EE-F94B-298A-2095-CC0D86DFE9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2D7BB-FC74-DC57-20F0-C7F8B5910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6A15A3-3A97-3FD9-D125-497635F34349}"/>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0828DB3C-E71C-67CC-63B5-DE67FEC8F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A18A1F-F41F-C9DE-3A16-264BABDA698D}"/>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31666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73FD-797C-6B11-F358-32FB704EDF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F62785-189B-4ECD-5E80-682D1384AC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3DE00-6F04-F8EB-8045-4E4094016201}"/>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132D6D09-D70B-EA0F-908F-368E2E848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D1F23-E0D4-F153-3687-75D95C3F64D3}"/>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792411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87C53-8353-6379-6663-A0DAEAC35B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F1C5F-F13B-0F9D-033B-3C0E6D57E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37B8F8-8287-8E09-8536-3654B2C685CB}"/>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FC11EEA0-0309-E700-FE97-2A55A3E5F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D60AE-B69C-5473-BFA2-C80B867FADA5}"/>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2335827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 CYAN">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EFDA574C-76CF-6BA0-2F83-816FA591C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4" y="6348402"/>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7" name="Footer Placeholder 4">
            <a:extLst>
              <a:ext uri="{FF2B5EF4-FFF2-40B4-BE49-F238E27FC236}">
                <a16:creationId xmlns:a16="http://schemas.microsoft.com/office/drawing/2014/main" id="{8FFC89C8-E501-42A8-92C3-34025F03ACF2}"/>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Tree>
    <p:extLst>
      <p:ext uri="{BB962C8B-B14F-4D97-AF65-F5344CB8AC3E}">
        <p14:creationId xmlns:p14="http://schemas.microsoft.com/office/powerpoint/2010/main" val="267979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1 - CYAN">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9F4927A9-298C-0DE4-8BE4-03C2C1292F1A}"/>
              </a:ext>
            </a:extLst>
          </p:cNvPr>
          <p:cNvPicPr>
            <a:picLocks noChangeAspect="1"/>
          </p:cNvPicPr>
          <p:nvPr userDrawn="1"/>
        </p:nvPicPr>
        <p:blipFill>
          <a:blip r:embed="rId2"/>
          <a:stretch>
            <a:fillRect/>
          </a:stretch>
        </p:blipFill>
        <p:spPr>
          <a:xfrm>
            <a:off x="0" y="4482"/>
            <a:ext cx="12192000" cy="6849035"/>
          </a:xfrm>
          <a:prstGeom prst="rect">
            <a:avLst/>
          </a:prstGeom>
        </p:spPr>
      </p:pic>
      <p:sp>
        <p:nvSpPr>
          <p:cNvPr id="2" name="Title 1"/>
          <p:cNvSpPr>
            <a:spLocks noGrp="1"/>
          </p:cNvSpPr>
          <p:nvPr>
            <p:ph type="ctrTitle" hasCustomPrompt="1"/>
          </p:nvPr>
        </p:nvSpPr>
        <p:spPr>
          <a:xfrm>
            <a:off x="540000" y="2699999"/>
            <a:ext cx="7296081" cy="900000"/>
          </a:xfrm>
        </p:spPr>
        <p:txBody>
          <a:bodyPr anchor="t" anchorCtr="0">
            <a:noAutofit/>
          </a:bodyPr>
          <a:lstStyle>
            <a:lvl1pPr algn="l">
              <a:lnSpc>
                <a:spcPct val="85000"/>
              </a:lnSpc>
              <a:defRPr sz="3000" b="1" cap="none" baseline="0">
                <a:solidFill>
                  <a:srgbClr val="CF102D"/>
                </a:solidFill>
                <a:latin typeface="+mj-lt"/>
              </a:defRPr>
            </a:lvl1pPr>
          </a:lstStyle>
          <a:p>
            <a:r>
              <a:rPr lang="en-US" dirty="0"/>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04000" y="6120000"/>
            <a:ext cx="3229663" cy="374650"/>
          </a:xfrm>
        </p:spPr>
        <p:txBody>
          <a:bodyPr>
            <a:normAutofit/>
          </a:bodyPr>
          <a:lstStyle>
            <a:lvl1pPr marL="0" indent="0" algn="l">
              <a:buNone/>
              <a:defRPr sz="1200">
                <a:solidFill>
                  <a:srgbClr val="CF102D"/>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40000" y="3960000"/>
            <a:ext cx="6127751" cy="900000"/>
          </a:xfrm>
        </p:spPr>
        <p:txBody>
          <a:bodyPr>
            <a:normAutofit/>
          </a:bodyPr>
          <a:lstStyle>
            <a:lvl1pPr>
              <a:defRPr sz="1800" b="0">
                <a:solidFill>
                  <a:srgbClr val="CF102D"/>
                </a:solidFill>
              </a:defRPr>
            </a:lvl1pPr>
          </a:lstStyle>
          <a:p>
            <a:pPr lvl="0"/>
            <a:r>
              <a:rPr lang="en-US" dirty="0"/>
              <a:t>Subtitle/Presenter’s name</a:t>
            </a:r>
          </a:p>
        </p:txBody>
      </p:sp>
    </p:spTree>
    <p:extLst>
      <p:ext uri="{BB962C8B-B14F-4D97-AF65-F5344CB8AC3E}">
        <p14:creationId xmlns:p14="http://schemas.microsoft.com/office/powerpoint/2010/main" val="201603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1 - CYAN">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9F4927A9-298C-0DE4-8BE4-03C2C1292F1A}"/>
              </a:ext>
            </a:extLst>
          </p:cNvPr>
          <p:cNvPicPr>
            <a:picLocks noChangeAspect="1"/>
          </p:cNvPicPr>
          <p:nvPr userDrawn="1"/>
        </p:nvPicPr>
        <p:blipFill>
          <a:blip r:embed="rId2"/>
          <a:stretch>
            <a:fillRect/>
          </a:stretch>
        </p:blipFill>
        <p:spPr>
          <a:xfrm>
            <a:off x="0" y="4482"/>
            <a:ext cx="12192000" cy="6849035"/>
          </a:xfrm>
          <a:prstGeom prst="rect">
            <a:avLst/>
          </a:prstGeom>
        </p:spPr>
      </p:pic>
      <p:sp>
        <p:nvSpPr>
          <p:cNvPr id="2" name="Title 1"/>
          <p:cNvSpPr>
            <a:spLocks noGrp="1"/>
          </p:cNvSpPr>
          <p:nvPr>
            <p:ph type="ctrTitle" hasCustomPrompt="1"/>
          </p:nvPr>
        </p:nvSpPr>
        <p:spPr>
          <a:xfrm>
            <a:off x="540000" y="2699999"/>
            <a:ext cx="7296081" cy="900000"/>
          </a:xfrm>
        </p:spPr>
        <p:txBody>
          <a:bodyPr anchor="t" anchorCtr="0">
            <a:noAutofit/>
          </a:bodyPr>
          <a:lstStyle>
            <a:lvl1pPr algn="l">
              <a:lnSpc>
                <a:spcPct val="85000"/>
              </a:lnSpc>
              <a:defRPr sz="3000" b="1" cap="none" baseline="0">
                <a:solidFill>
                  <a:srgbClr val="CF102D"/>
                </a:solidFill>
                <a:latin typeface="+mj-lt"/>
              </a:defRPr>
            </a:lvl1pPr>
          </a:lstStyle>
          <a:p>
            <a:r>
              <a:rPr lang="en-US" dirty="0"/>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04000" y="6120000"/>
            <a:ext cx="3229663" cy="374650"/>
          </a:xfrm>
        </p:spPr>
        <p:txBody>
          <a:bodyPr>
            <a:normAutofit/>
          </a:bodyPr>
          <a:lstStyle>
            <a:lvl1pPr marL="0" indent="0" algn="l">
              <a:buNone/>
              <a:defRPr sz="1200">
                <a:solidFill>
                  <a:srgbClr val="CF102D"/>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40000" y="3960000"/>
            <a:ext cx="6127751" cy="900000"/>
          </a:xfrm>
        </p:spPr>
        <p:txBody>
          <a:bodyPr>
            <a:normAutofit/>
          </a:bodyPr>
          <a:lstStyle>
            <a:lvl1pPr>
              <a:defRPr sz="1800" b="0">
                <a:solidFill>
                  <a:srgbClr val="CF102D"/>
                </a:solidFill>
              </a:defRPr>
            </a:lvl1pPr>
          </a:lstStyle>
          <a:p>
            <a:pPr lvl="0"/>
            <a:r>
              <a:rPr lang="en-US" dirty="0"/>
              <a:t>Subtitle/Presenter’s name</a:t>
            </a:r>
          </a:p>
        </p:txBody>
      </p:sp>
    </p:spTree>
    <p:extLst>
      <p:ext uri="{BB962C8B-B14F-4D97-AF65-F5344CB8AC3E}">
        <p14:creationId xmlns:p14="http://schemas.microsoft.com/office/powerpoint/2010/main" val="2888958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068" y="2681933"/>
            <a:ext cx="7492777" cy="1630088"/>
          </a:xfrm>
        </p:spPr>
        <p:txBody>
          <a:bodyPr anchor="t" anchorCtr="0">
            <a:normAutofit/>
          </a:bodyPr>
          <a:lstStyle>
            <a:lvl1pPr algn="l">
              <a:lnSpc>
                <a:spcPct val="85000"/>
              </a:lnSpc>
              <a:defRPr sz="3500" b="1" cap="none" baseline="0">
                <a:solidFill>
                  <a:srgbClr val="CF102D"/>
                </a:solidFill>
              </a:defRPr>
            </a:lvl1pPr>
          </a:lstStyle>
          <a:p>
            <a:r>
              <a:rPr lang="en-US" dirty="0"/>
              <a:t>Section Header</a:t>
            </a:r>
          </a:p>
        </p:txBody>
      </p:sp>
      <p:sp>
        <p:nvSpPr>
          <p:cNvPr id="13" name="Slide Number Placeholder 12">
            <a:extLst>
              <a:ext uri="{FF2B5EF4-FFF2-40B4-BE49-F238E27FC236}">
                <a16:creationId xmlns:a16="http://schemas.microsoft.com/office/drawing/2014/main" id="{272D30AF-BDC3-41F3-B8FE-CCCD23B20BFA}"/>
              </a:ext>
            </a:extLst>
          </p:cNvPr>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5" name="Oval 4">
            <a:extLst>
              <a:ext uri="{FF2B5EF4-FFF2-40B4-BE49-F238E27FC236}">
                <a16:creationId xmlns:a16="http://schemas.microsoft.com/office/drawing/2014/main" id="{53A6BF83-7F61-4DCE-B54D-0DD712D179A5}"/>
              </a:ext>
            </a:extLst>
          </p:cNvPr>
          <p:cNvSpPr/>
          <p:nvPr userDrawn="1"/>
        </p:nvSpPr>
        <p:spPr>
          <a:xfrm>
            <a:off x="8200483" y="-80210"/>
            <a:ext cx="6674400" cy="7020000"/>
          </a:xfrm>
          <a:prstGeom prst="ellipse">
            <a:avLst/>
          </a:prstGeom>
          <a:blipFill>
            <a:blip r:embed="rId2"/>
            <a:stretch>
              <a:fillRect l="-42784" r="-28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94755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 CY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7"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4" y="6348402"/>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7" name="Footer Placeholder 4">
            <a:extLst>
              <a:ext uri="{FF2B5EF4-FFF2-40B4-BE49-F238E27FC236}">
                <a16:creationId xmlns:a16="http://schemas.microsoft.com/office/drawing/2014/main" id="{8FFC89C8-E501-42A8-92C3-34025F03ACF2}"/>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118332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 GO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B29D8C62-EC71-4E9E-AA9E-F75A884D1E3A}"/>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3135461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e -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0C82CDAF-3EDB-4033-AC2C-EE0393DA1F8D}"/>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118094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 LIM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9CE06647-D81F-4426-995E-978F27362DD7}"/>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367504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F9C6-A9FE-8B91-22A1-FDF25547A3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4EA428-3C55-CD5B-464C-AC0B74786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9F69CE-6D92-AE1F-AB91-4EA264CC2053}"/>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576CEACA-14EC-31A5-8F7E-65C7CC93A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28941E-DE5F-2A4B-48A6-D7EC71FA3299}"/>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3702599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 MAGEN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3592D53B-F6D1-4DA0-97E0-39F244D4C3D3}"/>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2306711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dirty="0"/>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B7B78B28-38BA-4130-809C-384D8C3E6621}"/>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Tree>
    <p:extLst>
      <p:ext uri="{BB962C8B-B14F-4D97-AF65-F5344CB8AC3E}">
        <p14:creationId xmlns:p14="http://schemas.microsoft.com/office/powerpoint/2010/main" val="421650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rotWithShape="1">
          <a:blip r:embed="rId2"/>
          <a:srcRect l="8684" t="9772" r="2427" b="15228"/>
          <a:stretch/>
        </p:blipFill>
        <p:spPr>
          <a:xfrm>
            <a:off x="0" y="0"/>
            <a:ext cx="12191999" cy="6858000"/>
          </a:xfrm>
          <a:prstGeom prst="rect">
            <a:avLst/>
          </a:prstGeom>
        </p:spPr>
      </p:pic>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dirty="0"/>
          </a:p>
        </p:txBody>
      </p:sp>
      <p:pic>
        <p:nvPicPr>
          <p:cNvPr id="4" name="Picture 3">
            <a:extLst>
              <a:ext uri="{FF2B5EF4-FFF2-40B4-BE49-F238E27FC236}">
                <a16:creationId xmlns:a16="http://schemas.microsoft.com/office/drawing/2014/main" id="{32040D77-7517-499E-8A7D-C8EBF9A31A42}"/>
              </a:ext>
            </a:extLst>
          </p:cNvPr>
          <p:cNvPicPr>
            <a:picLocks noChangeAspect="1"/>
          </p:cNvPicPr>
          <p:nvPr userDrawn="1"/>
        </p:nvPicPr>
        <p:blipFill>
          <a:blip r:embed="rId3"/>
          <a:stretch>
            <a:fillRect/>
          </a:stretch>
        </p:blipFill>
        <p:spPr>
          <a:xfrm>
            <a:off x="5125343" y="282630"/>
            <a:ext cx="5686289" cy="4415948"/>
          </a:xfrm>
          <a:prstGeom prst="rect">
            <a:avLst/>
          </a:prstGeom>
        </p:spPr>
      </p:pic>
      <p:sp>
        <p:nvSpPr>
          <p:cNvPr id="6" name="Title 5">
            <a:extLst>
              <a:ext uri="{FF2B5EF4-FFF2-40B4-BE49-F238E27FC236}">
                <a16:creationId xmlns:a16="http://schemas.microsoft.com/office/drawing/2014/main" id="{5DCE43CC-4110-48D0-9569-2378804EF930}"/>
              </a:ext>
            </a:extLst>
          </p:cNvPr>
          <p:cNvSpPr>
            <a:spLocks noGrp="1"/>
          </p:cNvSpPr>
          <p:nvPr>
            <p:ph type="title" hasCustomPrompt="1"/>
          </p:nvPr>
        </p:nvSpPr>
        <p:spPr>
          <a:xfrm>
            <a:off x="6816749" y="1411230"/>
            <a:ext cx="4787424" cy="3100140"/>
          </a:xfrm>
        </p:spPr>
        <p:txBody>
          <a:bodyPr>
            <a:normAutofit/>
          </a:bodyPr>
          <a:lstStyle>
            <a:lvl1pPr>
              <a:defRPr sz="2800">
                <a:solidFill>
                  <a:schemeClr val="bg1"/>
                </a:solidFill>
              </a:defRPr>
            </a:lvl1pPr>
          </a:lstStyle>
          <a:p>
            <a:r>
              <a:rPr lang="en-US" dirty="0"/>
              <a:t>Quote slide</a:t>
            </a:r>
            <a:br>
              <a:rPr lang="en-US" dirty="0"/>
            </a:br>
            <a:r>
              <a:rPr lang="en-US" dirty="0"/>
              <a:t>Click to edit text</a:t>
            </a:r>
            <a:endParaRPr lang="en-GB" dirty="0"/>
          </a:p>
        </p:txBody>
      </p:sp>
      <p:sp>
        <p:nvSpPr>
          <p:cNvPr id="3" name="Content Placeholder 2"/>
          <p:cNvSpPr>
            <a:spLocks noGrp="1"/>
          </p:cNvSpPr>
          <p:nvPr>
            <p:ph idx="1" hasCustomPrompt="1"/>
          </p:nvPr>
        </p:nvSpPr>
        <p:spPr>
          <a:xfrm>
            <a:off x="6816749" y="3927270"/>
            <a:ext cx="3994883" cy="584100"/>
          </a:xfrm>
        </p:spPr>
        <p:txBody>
          <a:bodyPr/>
          <a:lstStyle>
            <a:lvl1pPr>
              <a:defRPr>
                <a:solidFill>
                  <a:schemeClr val="bg1"/>
                </a:solidFill>
              </a:defRPr>
            </a:lvl1pPr>
          </a:lstStyle>
          <a:p>
            <a:pPr lvl="0"/>
            <a:r>
              <a:rPr lang="en-US" dirty="0"/>
              <a:t>Quote Reference</a:t>
            </a:r>
          </a:p>
        </p:txBody>
      </p:sp>
    </p:spTree>
    <p:extLst>
      <p:ext uri="{BB962C8B-B14F-4D97-AF65-F5344CB8AC3E}">
        <p14:creationId xmlns:p14="http://schemas.microsoft.com/office/powerpoint/2010/main" val="3033730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ar Cover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4C9D060-F818-8EC1-3A85-9B3A6B04C9AE}"/>
              </a:ext>
            </a:extLst>
          </p:cNvPr>
          <p:cNvPicPr>
            <a:picLocks noChangeAspect="1"/>
          </p:cNvPicPr>
          <p:nvPr userDrawn="1"/>
        </p:nvPicPr>
        <p:blipFill>
          <a:blip r:embed="rId2"/>
          <a:stretch>
            <a:fillRect/>
          </a:stretch>
        </p:blipFill>
        <p:spPr>
          <a:xfrm>
            <a:off x="0" y="4482"/>
            <a:ext cx="12192000" cy="6849035"/>
          </a:xfrm>
          <a:prstGeom prst="rect">
            <a:avLst/>
          </a:prstGeom>
        </p:spPr>
      </p:pic>
    </p:spTree>
    <p:extLst>
      <p:ext uri="{BB962C8B-B14F-4D97-AF65-F5344CB8AC3E}">
        <p14:creationId xmlns:p14="http://schemas.microsoft.com/office/powerpoint/2010/main" val="133877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C181-43F8-61A6-3B4A-A1761A631A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4F4DCD-823D-8427-632C-82BBEAA8E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99CAD8-2697-6AD2-ADC0-89B53260884C}"/>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E35F0D7D-C8E5-1FC0-F810-C33B5926C8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02AAD-8915-130E-755B-B25A2410E86A}"/>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1900688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2342-04E4-DE6A-E0F6-60F3061348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5744E-F905-BD60-238A-41E4FA2988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0ADD13-21D5-508B-0484-C7E707BF3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48A6C6-1AAF-C143-6342-2CB280A6A44E}"/>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6" name="Footer Placeholder 5">
            <a:extLst>
              <a:ext uri="{FF2B5EF4-FFF2-40B4-BE49-F238E27FC236}">
                <a16:creationId xmlns:a16="http://schemas.microsoft.com/office/drawing/2014/main" id="{CB6D6C1E-CDA6-2EE9-052D-87120DC6C3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51B62A-4CBF-4E77-3270-E61488FEDEEC}"/>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49444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C316-2055-834D-A6CB-B3DCAC0B49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C4EB51-9D84-D171-7C78-6D47ADB35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3DE5D5-652B-097B-81D7-86EB9611E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429574-2ECE-6E28-4CB9-6F8C08BBF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6C6DB-7A7A-9BCB-F973-41D666B0F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A48052-FA09-3C9D-8E0D-1AA84D37EAA0}"/>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8" name="Footer Placeholder 7">
            <a:extLst>
              <a:ext uri="{FF2B5EF4-FFF2-40B4-BE49-F238E27FC236}">
                <a16:creationId xmlns:a16="http://schemas.microsoft.com/office/drawing/2014/main" id="{3667A9BB-B7C3-385E-9A2E-196E3148B8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4620AC-B0D0-04B7-AEF3-E3DB7A92CD81}"/>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761620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D155-0E02-500E-BB2C-D3BD0D97FC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FF930E-9159-8C8C-ABD9-DCF3E7B84EB7}"/>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4" name="Footer Placeholder 3">
            <a:extLst>
              <a:ext uri="{FF2B5EF4-FFF2-40B4-BE49-F238E27FC236}">
                <a16:creationId xmlns:a16="http://schemas.microsoft.com/office/drawing/2014/main" id="{258DBA9D-DCE6-AB2E-85A3-29DBC024D2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55B7EE-771B-7DAF-6E30-CF4DD7A3A977}"/>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60686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4CB60-7B8E-3ED9-D923-37EF8685255F}"/>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3" name="Footer Placeholder 2">
            <a:extLst>
              <a:ext uri="{FF2B5EF4-FFF2-40B4-BE49-F238E27FC236}">
                <a16:creationId xmlns:a16="http://schemas.microsoft.com/office/drawing/2014/main" id="{A2217E19-384B-5CDB-3DEF-21CC87DB2F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EC38F5-15A0-EE99-9ECC-96BEBB4762BD}"/>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121169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663B-139F-16B1-2628-EF5C014BE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9C8359-88C8-F277-A817-A949C3399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463791-9601-9685-E693-5E608A9DF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6667C-1BA9-E785-C0AE-4AC844E9C05A}"/>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6" name="Footer Placeholder 5">
            <a:extLst>
              <a:ext uri="{FF2B5EF4-FFF2-40B4-BE49-F238E27FC236}">
                <a16:creationId xmlns:a16="http://schemas.microsoft.com/office/drawing/2014/main" id="{7623DEB6-84D6-EF12-02AA-06391054AB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A3ED6-572D-8A17-5C88-C504A2D7AB6B}"/>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2784344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945A-0036-0B59-1F4A-2DDF946F0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B15648-F71A-47DB-A4CB-B1FEF2AE1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2B94AC-30DE-B9D8-886C-D3C743901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6BF62-C0E3-60CC-67B3-DB8DE451A034}"/>
              </a:ext>
            </a:extLst>
          </p:cNvPr>
          <p:cNvSpPr>
            <a:spLocks noGrp="1"/>
          </p:cNvSpPr>
          <p:nvPr>
            <p:ph type="dt" sz="half" idx="10"/>
          </p:nvPr>
        </p:nvSpPr>
        <p:spPr/>
        <p:txBody>
          <a:bodyPr/>
          <a:lstStyle/>
          <a:p>
            <a:fld id="{D2F5709E-F3E5-4F1A-B3E3-F9F86E679E03}" type="datetimeFigureOut">
              <a:rPr lang="en-GB" smtClean="0"/>
              <a:t>13/10/2023</a:t>
            </a:fld>
            <a:endParaRPr lang="en-GB"/>
          </a:p>
        </p:txBody>
      </p:sp>
      <p:sp>
        <p:nvSpPr>
          <p:cNvPr id="6" name="Footer Placeholder 5">
            <a:extLst>
              <a:ext uri="{FF2B5EF4-FFF2-40B4-BE49-F238E27FC236}">
                <a16:creationId xmlns:a16="http://schemas.microsoft.com/office/drawing/2014/main" id="{5D64BC16-1860-F355-8BE7-627113C723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51518-1057-9CD1-5584-FF65670C4D58}"/>
              </a:ext>
            </a:extLst>
          </p:cNvPr>
          <p:cNvSpPr>
            <a:spLocks noGrp="1"/>
          </p:cNvSpPr>
          <p:nvPr>
            <p:ph type="sldNum" sz="quarter" idx="12"/>
          </p:nvPr>
        </p:nvSpPr>
        <p:spPr/>
        <p:txBody>
          <a:bodyPr/>
          <a:lstStyle/>
          <a:p>
            <a:fld id="{4A411909-D6E0-41F6-B131-B9F7D381E81A}" type="slidenum">
              <a:rPr lang="en-GB" smtClean="0"/>
              <a:t>‹#›</a:t>
            </a:fld>
            <a:endParaRPr lang="en-GB"/>
          </a:p>
        </p:txBody>
      </p:sp>
    </p:spTree>
    <p:extLst>
      <p:ext uri="{BB962C8B-B14F-4D97-AF65-F5344CB8AC3E}">
        <p14:creationId xmlns:p14="http://schemas.microsoft.com/office/powerpoint/2010/main" val="2616415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85C66-AEE7-C12A-4902-5FA52A85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B65462-BA2F-A9B2-2C61-3011CA1CD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E0710-4245-1549-E3AB-6A4D361FB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5709E-F3E5-4F1A-B3E3-F9F86E679E03}" type="datetimeFigureOut">
              <a:rPr lang="en-GB" smtClean="0"/>
              <a:t>13/10/2023</a:t>
            </a:fld>
            <a:endParaRPr lang="en-GB"/>
          </a:p>
        </p:txBody>
      </p:sp>
      <p:sp>
        <p:nvSpPr>
          <p:cNvPr id="5" name="Footer Placeholder 4">
            <a:extLst>
              <a:ext uri="{FF2B5EF4-FFF2-40B4-BE49-F238E27FC236}">
                <a16:creationId xmlns:a16="http://schemas.microsoft.com/office/drawing/2014/main" id="{59F7231A-75DA-BB8B-32AF-949E691ED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45A305-2931-B284-BAA1-0D83C7801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11909-D6E0-41F6-B131-B9F7D381E81A}" type="slidenum">
              <a:rPr lang="en-GB" smtClean="0"/>
              <a:t>‹#›</a:t>
            </a:fld>
            <a:endParaRPr lang="en-GB"/>
          </a:p>
        </p:txBody>
      </p:sp>
    </p:spTree>
    <p:extLst>
      <p:ext uri="{BB962C8B-B14F-4D97-AF65-F5344CB8AC3E}">
        <p14:creationId xmlns:p14="http://schemas.microsoft.com/office/powerpoint/2010/main" val="218799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4" y="383153"/>
            <a:ext cx="11358833" cy="976094"/>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42001" y="1487078"/>
            <a:ext cx="11355787"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dirty="0"/>
          </a:p>
        </p:txBody>
      </p:sp>
      <p:sp>
        <p:nvSpPr>
          <p:cNvPr id="6" name="Slide Number Placeholder 5"/>
          <p:cNvSpPr>
            <a:spLocks noGrp="1"/>
          </p:cNvSpPr>
          <p:nvPr>
            <p:ph type="sldNum" sz="quarter" idx="4"/>
          </p:nvPr>
        </p:nvSpPr>
        <p:spPr>
          <a:xfrm>
            <a:off x="11016568" y="6359035"/>
            <a:ext cx="750701" cy="365125"/>
          </a:xfrm>
          <a:prstGeom prst="rect">
            <a:avLst/>
          </a:prstGeom>
        </p:spPr>
        <p:txBody>
          <a:bodyPr vert="horz" lIns="91440" tIns="45720" rIns="91440" bIns="45720" rtlCol="0" anchor="t" anchorCtr="0"/>
          <a:lstStyle>
            <a:lvl1pPr algn="r">
              <a:defRPr sz="1300" b="1">
                <a:solidFill>
                  <a:srgbClr val="004B8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4814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hf hdr="0" dt="0"/>
  <p:txStyles>
    <p:titleStyle>
      <a:lvl1pPr algn="l" defTabSz="685783" rtl="0" eaLnBrk="1" latinLnBrk="0" hangingPunct="1">
        <a:lnSpc>
          <a:spcPct val="90000"/>
        </a:lnSpc>
        <a:spcBef>
          <a:spcPct val="0"/>
        </a:spcBef>
        <a:buNone/>
        <a:defRPr sz="3600" b="1" kern="1200">
          <a:solidFill>
            <a:srgbClr val="004B81"/>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1051"/>
        </a:spcBef>
        <a:spcAft>
          <a:spcPts val="400"/>
        </a:spcAft>
        <a:buClr>
          <a:srgbClr val="0A548B"/>
        </a:buClr>
        <a:buSzPct val="100000"/>
        <a:buFont typeface="Corbel" pitchFamily="34" charset="0"/>
        <a:buNone/>
        <a:defRPr sz="1700" kern="1200">
          <a:solidFill>
            <a:srgbClr val="545155"/>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90000"/>
        </a:lnSpc>
        <a:spcBef>
          <a:spcPts val="151"/>
        </a:spcBef>
        <a:spcAft>
          <a:spcPts val="400"/>
        </a:spcAft>
        <a:buClr>
          <a:srgbClr val="0A548B"/>
        </a:buClr>
        <a:buSzPct val="100000"/>
        <a:buFont typeface="Corbel" pitchFamily="34" charset="0"/>
        <a:buNone/>
        <a:defRPr sz="1700" b="1" kern="1200">
          <a:solidFill>
            <a:srgbClr val="545155"/>
          </a:solidFill>
          <a:latin typeface="Arial" panose="020B0604020202020204" pitchFamily="34" charset="0"/>
          <a:ea typeface="+mn-ea"/>
          <a:cs typeface="Arial" panose="020B0604020202020204" pitchFamily="34" charset="0"/>
        </a:defRPr>
      </a:lvl2pPr>
      <a:lvl3pPr marL="0"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mailto:https://www.gov.uk/guidance/regulations-waste-electrical-and-electronic-equipment" TargetMode="External"/><Relationship Id="rId2" Type="http://schemas.openxmlformats.org/officeDocument/2006/relationships/hyperlink" Target="mailto:https://www.materialfocus.org.uk/" TargetMode="Externa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D29E5-8089-4351-8F9F-A393EDF480A3}"/>
              </a:ext>
            </a:extLst>
          </p:cNvPr>
          <p:cNvSpPr>
            <a:spLocks noGrp="1"/>
          </p:cNvSpPr>
          <p:nvPr>
            <p:ph type="ctrTitle"/>
          </p:nvPr>
        </p:nvSpPr>
        <p:spPr>
          <a:xfrm>
            <a:off x="443059" y="2217730"/>
            <a:ext cx="7972405" cy="1225485"/>
          </a:xfrm>
        </p:spPr>
        <p:txBody>
          <a:bodyPr/>
          <a:lstStyle/>
          <a:p>
            <a:r>
              <a:rPr lang="en-GB" sz="3200" dirty="0"/>
              <a:t>The Waste Electrical and Electronic Equipment Regulations for Single Use Vape Retailers.</a:t>
            </a:r>
          </a:p>
        </p:txBody>
      </p:sp>
      <p:sp>
        <p:nvSpPr>
          <p:cNvPr id="9" name="TextBox 8">
            <a:extLst>
              <a:ext uri="{FF2B5EF4-FFF2-40B4-BE49-F238E27FC236}">
                <a16:creationId xmlns:a16="http://schemas.microsoft.com/office/drawing/2014/main" id="{4F931C9A-44AF-E54E-389D-BCD50FC71F3D}"/>
              </a:ext>
            </a:extLst>
          </p:cNvPr>
          <p:cNvSpPr txBox="1"/>
          <p:nvPr/>
        </p:nvSpPr>
        <p:spPr>
          <a:xfrm>
            <a:off x="443059" y="5156461"/>
            <a:ext cx="6561056" cy="1015663"/>
          </a:xfrm>
          <a:prstGeom prst="rect">
            <a:avLst/>
          </a:prstGeom>
          <a:noFill/>
        </p:spPr>
        <p:txBody>
          <a:bodyPr wrap="square" rtlCol="0">
            <a:spAutoFit/>
          </a:bodyPr>
          <a:lstStyle/>
          <a:p>
            <a:pPr algn="ctr"/>
            <a:r>
              <a:rPr lang="en-GB" sz="2000" dirty="0"/>
              <a:t>Miss Bubbly Sandhu </a:t>
            </a:r>
          </a:p>
          <a:p>
            <a:pPr algn="ctr"/>
            <a:r>
              <a:rPr lang="en-GB" sz="2000" dirty="0"/>
              <a:t>OPSS Senior Regulatory Officer for WEEE, &amp; Battery Takeback</a:t>
            </a:r>
          </a:p>
          <a:p>
            <a:pPr algn="ctr"/>
            <a:r>
              <a:rPr lang="en-GB" sz="2000" dirty="0"/>
              <a:t>0121 345 1226</a:t>
            </a:r>
          </a:p>
        </p:txBody>
      </p:sp>
      <p:pic>
        <p:nvPicPr>
          <p:cNvPr id="11" name="Picture 10">
            <a:extLst>
              <a:ext uri="{FF2B5EF4-FFF2-40B4-BE49-F238E27FC236}">
                <a16:creationId xmlns:a16="http://schemas.microsoft.com/office/drawing/2014/main" id="{E83418DA-7672-7A6A-321F-DF499BFE4DED}"/>
              </a:ext>
            </a:extLst>
          </p:cNvPr>
          <p:cNvPicPr>
            <a:picLocks noChangeAspect="1"/>
          </p:cNvPicPr>
          <p:nvPr/>
        </p:nvPicPr>
        <p:blipFill>
          <a:blip r:embed="rId2"/>
          <a:stretch>
            <a:fillRect/>
          </a:stretch>
        </p:blipFill>
        <p:spPr>
          <a:xfrm>
            <a:off x="612742" y="3174291"/>
            <a:ext cx="6561056" cy="1718220"/>
          </a:xfrm>
          <a:prstGeom prst="rect">
            <a:avLst/>
          </a:prstGeom>
          <a:ln>
            <a:noFill/>
          </a:ln>
          <a:effectLst>
            <a:softEdge rad="112500"/>
          </a:effectLst>
        </p:spPr>
      </p:pic>
    </p:spTree>
    <p:extLst>
      <p:ext uri="{BB962C8B-B14F-4D97-AF65-F5344CB8AC3E}">
        <p14:creationId xmlns:p14="http://schemas.microsoft.com/office/powerpoint/2010/main" val="1527871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2</a:t>
            </a:fld>
            <a:endParaRPr lang="en-US"/>
          </a:p>
        </p:txBody>
      </p:sp>
      <p:sp>
        <p:nvSpPr>
          <p:cNvPr id="18" name="TextBox 17">
            <a:extLst>
              <a:ext uri="{FF2B5EF4-FFF2-40B4-BE49-F238E27FC236}">
                <a16:creationId xmlns:a16="http://schemas.microsoft.com/office/drawing/2014/main" id="{3D50BDA8-370D-1631-E6B8-96455BAB39CF}"/>
              </a:ext>
            </a:extLst>
          </p:cNvPr>
          <p:cNvSpPr txBox="1"/>
          <p:nvPr/>
        </p:nvSpPr>
        <p:spPr>
          <a:xfrm>
            <a:off x="3432095" y="776018"/>
            <a:ext cx="5598784" cy="1077218"/>
          </a:xfrm>
          <a:prstGeom prst="rect">
            <a:avLst/>
          </a:prstGeom>
          <a:noFill/>
        </p:spPr>
        <p:txBody>
          <a:bodyPr wrap="square" lIns="91440" tIns="45720" rIns="91440" bIns="45720" rtlCol="0" anchor="t">
            <a:spAutoFit/>
          </a:bodyPr>
          <a:lstStyle/>
          <a:p>
            <a:pPr algn="ctr" defTabSz="457200"/>
            <a:r>
              <a:rPr lang="en-GB" sz="2000" b="1" dirty="0">
                <a:solidFill>
                  <a:srgbClr val="004B81"/>
                </a:solidFill>
                <a:latin typeface="Arial" panose="020B0604020202020204"/>
              </a:rPr>
              <a:t>OPSS enforce the WEEE Regulations on behalf of Defra</a:t>
            </a:r>
          </a:p>
          <a:p>
            <a:pPr algn="ctr" defTabSz="457200"/>
            <a:endParaRPr lang="en-GB" sz="2400" dirty="0">
              <a:solidFill>
                <a:srgbClr val="000000"/>
              </a:solidFill>
              <a:latin typeface="Arial" panose="020B0604020202020204"/>
            </a:endParaRPr>
          </a:p>
        </p:txBody>
      </p:sp>
      <p:pic>
        <p:nvPicPr>
          <p:cNvPr id="5" name="Picture 4" descr="Logo, company name&#10;&#10;Description automatically generated">
            <a:extLst>
              <a:ext uri="{FF2B5EF4-FFF2-40B4-BE49-F238E27FC236}">
                <a16:creationId xmlns:a16="http://schemas.microsoft.com/office/drawing/2014/main" id="{54280669-74A0-A20E-0A7E-5395623E2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740" y="424380"/>
            <a:ext cx="3041873" cy="1559584"/>
          </a:xfrm>
          <a:prstGeom prst="rect">
            <a:avLst/>
          </a:prstGeom>
        </p:spPr>
      </p:pic>
      <p:sp>
        <p:nvSpPr>
          <p:cNvPr id="3" name="TextBox 2">
            <a:extLst>
              <a:ext uri="{FF2B5EF4-FFF2-40B4-BE49-F238E27FC236}">
                <a16:creationId xmlns:a16="http://schemas.microsoft.com/office/drawing/2014/main" id="{06F3139D-8B8F-EBDF-96FE-ED23C811959E}"/>
              </a:ext>
            </a:extLst>
          </p:cNvPr>
          <p:cNvSpPr txBox="1"/>
          <p:nvPr/>
        </p:nvSpPr>
        <p:spPr>
          <a:xfrm>
            <a:off x="3206453" y="2116314"/>
            <a:ext cx="57790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latin typeface="Arial"/>
                <a:ea typeface="+mn-lt"/>
                <a:cs typeface="+mn-lt"/>
              </a:rPr>
              <a:t>WEEE Regulations, 2013, Part 5 Takeback</a:t>
            </a:r>
            <a:endParaRPr lang="en-US" sz="2000" dirty="0">
              <a:latin typeface="Arial"/>
            </a:endParaRPr>
          </a:p>
        </p:txBody>
      </p:sp>
      <p:sp>
        <p:nvSpPr>
          <p:cNvPr id="7" name="TextBox 6">
            <a:extLst>
              <a:ext uri="{FF2B5EF4-FFF2-40B4-BE49-F238E27FC236}">
                <a16:creationId xmlns:a16="http://schemas.microsoft.com/office/drawing/2014/main" id="{B1FA49A7-049A-2841-590F-534CABA060CA}"/>
              </a:ext>
            </a:extLst>
          </p:cNvPr>
          <p:cNvSpPr txBox="1"/>
          <p:nvPr/>
        </p:nvSpPr>
        <p:spPr>
          <a:xfrm>
            <a:off x="1250074" y="3001388"/>
            <a:ext cx="97944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latin typeface="Arial" panose="020B0604020202020204" pitchFamily="34" charset="0"/>
                <a:ea typeface="Calibri"/>
                <a:cs typeface="Arial" panose="020B0604020202020204" pitchFamily="34" charset="0"/>
              </a:rPr>
              <a:t>All businesses that sell/retail Single use vapes MUST have in place a process of takeback, in accordance with the above Regulations. </a:t>
            </a:r>
          </a:p>
          <a:p>
            <a:endParaRPr lang="en-GB" dirty="0">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You are classed as a “Distributor” if you retail /sell single use vapes.</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As a distributor you have obligations to ensure that waste vapes are recycled for free.</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You must display to customers how you provide takeback under the WEEE regulations.</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If you fail to comply, you can be prosecuted and receive an unlimited fine in court.</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You have 2 options you must select.</a:t>
            </a:r>
          </a:p>
          <a:p>
            <a:pPr marL="285750" indent="-285750">
              <a:buFont typeface="Wingdings" panose="05000000000000000000" pitchFamily="2" charset="2"/>
              <a:buChar char="Ø"/>
            </a:pPr>
            <a:endParaRPr lang="en-GB" dirty="0">
              <a:latin typeface="Arial" panose="020B0604020202020204" pitchFamily="34" charset="0"/>
              <a:ea typeface="Calibri"/>
              <a:cs typeface="Arial" panose="020B0604020202020204" pitchFamily="34" charset="0"/>
            </a:endParaRPr>
          </a:p>
        </p:txBody>
      </p:sp>
      <p:pic>
        <p:nvPicPr>
          <p:cNvPr id="11" name="Picture 10">
            <a:extLst>
              <a:ext uri="{FF2B5EF4-FFF2-40B4-BE49-F238E27FC236}">
                <a16:creationId xmlns:a16="http://schemas.microsoft.com/office/drawing/2014/main" id="{CCF813C3-E1D4-C257-A91C-0833910A07F5}"/>
              </a:ext>
            </a:extLst>
          </p:cNvPr>
          <p:cNvPicPr>
            <a:picLocks noChangeAspect="1"/>
          </p:cNvPicPr>
          <p:nvPr/>
        </p:nvPicPr>
        <p:blipFill>
          <a:blip r:embed="rId3"/>
          <a:stretch>
            <a:fillRect/>
          </a:stretch>
        </p:blipFill>
        <p:spPr>
          <a:xfrm>
            <a:off x="390222" y="469274"/>
            <a:ext cx="2994720" cy="1350560"/>
          </a:xfrm>
          <a:prstGeom prst="rect">
            <a:avLst/>
          </a:prstGeom>
        </p:spPr>
      </p:pic>
    </p:spTree>
    <p:extLst>
      <p:ext uri="{BB962C8B-B14F-4D97-AF65-F5344CB8AC3E}">
        <p14:creationId xmlns:p14="http://schemas.microsoft.com/office/powerpoint/2010/main" val="193208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1000"/>
                                        <p:tgtEl>
                                          <p:spTgt spid="7">
                                            <p:txEl>
                                              <p:pRg st="3" end="3"/>
                                            </p:txEl>
                                          </p:spTgt>
                                        </p:tgtEl>
                                      </p:cBhvr>
                                    </p:animEffect>
                                    <p:anim calcmode="lin" valueType="num">
                                      <p:cBhvr>
                                        <p:cTn id="3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nodeType="after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687B99-EF85-9C12-DCE8-8ED4285F225A}"/>
              </a:ext>
            </a:extLst>
          </p:cNvPr>
          <p:cNvSpPr>
            <a:spLocks noGrp="1"/>
          </p:cNvSpPr>
          <p:nvPr>
            <p:ph idx="1"/>
          </p:nvPr>
        </p:nvSpPr>
        <p:spPr>
          <a:xfrm>
            <a:off x="1111255" y="1758439"/>
            <a:ext cx="10267605" cy="2139047"/>
          </a:xfr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a:buNone/>
            </a:pPr>
            <a:r>
              <a:rPr lang="en-GB" sz="2000" b="1" dirty="0">
                <a:latin typeface="Arial" panose="020B0604020202020204" pitchFamily="34" charset="0"/>
                <a:cs typeface="Arial" panose="020B0604020202020204" pitchFamily="34" charset="0"/>
              </a:rPr>
              <a:t>Option 1 – Join Distributor Takeback Scheme</a:t>
            </a:r>
          </a:p>
          <a:p>
            <a:pPr marL="0" algn="ctr"/>
            <a:endParaRPr lang="en-GB" sz="2000" b="1" dirty="0">
              <a:latin typeface="Arial" panose="020B0604020202020204" pitchFamily="34" charset="0"/>
              <a:cs typeface="Arial" panose="020B0604020202020204" pitchFamily="34" charset="0"/>
            </a:endParaRPr>
          </a:p>
          <a:p>
            <a:pPr marL="0" indent="0" algn="ctr">
              <a:buNone/>
            </a:pPr>
            <a:r>
              <a:rPr lang="en-GB" sz="2000" dirty="0">
                <a:latin typeface="Arial" panose="020B0604020202020204" pitchFamily="34" charset="0"/>
                <a:cs typeface="Arial" panose="020B0604020202020204" pitchFamily="34" charset="0"/>
              </a:rPr>
              <a:t>If as a retailer your sales revenue is below 100k per year, OR you sell online only. You can join the Distributor Takeback Scheme (DTS), where your membership will contribute to recycling amenities and initiatives.  Scan the QR code to take you to the website; </a:t>
            </a:r>
          </a:p>
          <a:p>
            <a:pPr marL="0" algn="ctr"/>
            <a:endParaRPr lang="en-GB"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153986-DBC9-75EA-1EA8-9DE6951FB732}"/>
              </a:ext>
            </a:extLst>
          </p:cNvPr>
          <p:cNvPicPr>
            <a:picLocks noChangeAspect="1"/>
          </p:cNvPicPr>
          <p:nvPr/>
        </p:nvPicPr>
        <p:blipFill>
          <a:blip r:embed="rId2"/>
          <a:stretch>
            <a:fillRect/>
          </a:stretch>
        </p:blipFill>
        <p:spPr>
          <a:xfrm>
            <a:off x="5090474" y="3897486"/>
            <a:ext cx="1665832" cy="1625059"/>
          </a:xfrm>
          <a:prstGeom prst="rect">
            <a:avLst/>
          </a:prstGeom>
        </p:spPr>
      </p:pic>
      <p:pic>
        <p:nvPicPr>
          <p:cNvPr id="5" name="Picture 4">
            <a:extLst>
              <a:ext uri="{FF2B5EF4-FFF2-40B4-BE49-F238E27FC236}">
                <a16:creationId xmlns:a16="http://schemas.microsoft.com/office/drawing/2014/main" id="{CAD77BB9-9809-0D88-0586-5E2B7BFD5B23}"/>
              </a:ext>
            </a:extLst>
          </p:cNvPr>
          <p:cNvPicPr>
            <a:picLocks noChangeAspect="1"/>
          </p:cNvPicPr>
          <p:nvPr/>
        </p:nvPicPr>
        <p:blipFill>
          <a:blip r:embed="rId3"/>
          <a:stretch>
            <a:fillRect/>
          </a:stretch>
        </p:blipFill>
        <p:spPr>
          <a:xfrm>
            <a:off x="394969" y="405010"/>
            <a:ext cx="2993395" cy="1353429"/>
          </a:xfrm>
          <a:prstGeom prst="rect">
            <a:avLst/>
          </a:prstGeom>
        </p:spPr>
      </p:pic>
      <p:sp>
        <p:nvSpPr>
          <p:cNvPr id="6" name="TextBox 5">
            <a:extLst>
              <a:ext uri="{FF2B5EF4-FFF2-40B4-BE49-F238E27FC236}">
                <a16:creationId xmlns:a16="http://schemas.microsoft.com/office/drawing/2014/main" id="{8320B12D-C9D3-9995-155A-CD0FF47AE453}"/>
              </a:ext>
            </a:extLst>
          </p:cNvPr>
          <p:cNvSpPr txBox="1"/>
          <p:nvPr/>
        </p:nvSpPr>
        <p:spPr>
          <a:xfrm>
            <a:off x="5241303" y="733370"/>
            <a:ext cx="61375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solidFill>
                  <a:schemeClr val="accent1">
                    <a:lumMod val="50000"/>
                  </a:schemeClr>
                </a:solidFill>
                <a:latin typeface="Arial"/>
                <a:ea typeface="+mn-lt"/>
                <a:cs typeface="+mn-lt"/>
              </a:rPr>
              <a:t>WEEE Regulations, 2013, Part 5 - Takeback</a:t>
            </a:r>
            <a:endParaRPr lang="en-US" sz="2000" dirty="0">
              <a:solidFill>
                <a:schemeClr val="accent1">
                  <a:lumMod val="50000"/>
                </a:schemeClr>
              </a:solidFill>
              <a:latin typeface="Arial"/>
            </a:endParaRPr>
          </a:p>
        </p:txBody>
      </p:sp>
    </p:spTree>
    <p:extLst>
      <p:ext uri="{BB962C8B-B14F-4D97-AF65-F5344CB8AC3E}">
        <p14:creationId xmlns:p14="http://schemas.microsoft.com/office/powerpoint/2010/main" val="2984565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9B7AA-6F46-8EF4-E38E-324FC07B8763}"/>
              </a:ext>
            </a:extLst>
          </p:cNvPr>
          <p:cNvPicPr>
            <a:picLocks noChangeAspect="1"/>
          </p:cNvPicPr>
          <p:nvPr/>
        </p:nvPicPr>
        <p:blipFill>
          <a:blip r:embed="rId2"/>
          <a:stretch>
            <a:fillRect/>
          </a:stretch>
        </p:blipFill>
        <p:spPr>
          <a:xfrm>
            <a:off x="457593" y="261987"/>
            <a:ext cx="3228287" cy="1455894"/>
          </a:xfrm>
          <a:prstGeom prst="rect">
            <a:avLst/>
          </a:prstGeom>
        </p:spPr>
      </p:pic>
      <p:sp>
        <p:nvSpPr>
          <p:cNvPr id="6" name="TextBox 5">
            <a:extLst>
              <a:ext uri="{FF2B5EF4-FFF2-40B4-BE49-F238E27FC236}">
                <a16:creationId xmlns:a16="http://schemas.microsoft.com/office/drawing/2014/main" id="{9202FFD0-AC87-920B-207A-7DC4F242D5B0}"/>
              </a:ext>
            </a:extLst>
          </p:cNvPr>
          <p:cNvSpPr txBox="1"/>
          <p:nvPr/>
        </p:nvSpPr>
        <p:spPr>
          <a:xfrm>
            <a:off x="5175315" y="470962"/>
            <a:ext cx="61375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solidFill>
                  <a:schemeClr val="accent1">
                    <a:lumMod val="50000"/>
                  </a:schemeClr>
                </a:solidFill>
                <a:latin typeface="Arial"/>
                <a:ea typeface="+mn-lt"/>
                <a:cs typeface="+mn-lt"/>
              </a:rPr>
              <a:t>WEEE Regulations, 2013, Part 5 - Takeback</a:t>
            </a:r>
            <a:endParaRPr lang="en-US" sz="2000" dirty="0">
              <a:solidFill>
                <a:schemeClr val="accent1">
                  <a:lumMod val="50000"/>
                </a:schemeClr>
              </a:solidFill>
              <a:latin typeface="Arial"/>
            </a:endParaRPr>
          </a:p>
        </p:txBody>
      </p:sp>
      <p:sp>
        <p:nvSpPr>
          <p:cNvPr id="7" name="TextBox 6">
            <a:extLst>
              <a:ext uri="{FF2B5EF4-FFF2-40B4-BE49-F238E27FC236}">
                <a16:creationId xmlns:a16="http://schemas.microsoft.com/office/drawing/2014/main" id="{EF9DA882-DD7A-88FC-B700-46C93E808CA6}"/>
              </a:ext>
            </a:extLst>
          </p:cNvPr>
          <p:cNvSpPr txBox="1"/>
          <p:nvPr/>
        </p:nvSpPr>
        <p:spPr>
          <a:xfrm>
            <a:off x="694087" y="1516398"/>
            <a:ext cx="10803825" cy="47243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latin typeface="Arial" panose="020B0604020202020204" pitchFamily="34" charset="0"/>
                <a:ea typeface="Calibri"/>
                <a:cs typeface="Arial" panose="020B0604020202020204" pitchFamily="34" charset="0"/>
              </a:rPr>
              <a:t>Option 2 – Waste Vape Bin</a:t>
            </a:r>
          </a:p>
          <a:p>
            <a:pPr algn="ctr"/>
            <a:endParaRPr lang="en-GB" sz="1100" b="1" dirty="0">
              <a:latin typeface="Arial" panose="020B0604020202020204" pitchFamily="34" charset="0"/>
              <a:ea typeface="Calibri"/>
              <a:cs typeface="Arial" panose="020B0604020202020204" pitchFamily="34" charset="0"/>
            </a:endParaRPr>
          </a:p>
          <a:p>
            <a:pPr algn="ctr"/>
            <a:r>
              <a:rPr lang="en-GB" dirty="0">
                <a:latin typeface="Arial" panose="020B0604020202020204" pitchFamily="34" charset="0"/>
                <a:ea typeface="Calibri"/>
                <a:cs typeface="Arial" panose="020B0604020202020204" pitchFamily="34" charset="0"/>
              </a:rPr>
              <a:t>As a vape retailer you must ensure you have a waste vape bin from where you sell single use vapes. A waste vape bin can be obtained from a WEEE Compliance Scheme or an AATF, as list is available from the below QR code:</a:t>
            </a: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algn="ctr"/>
            <a:endParaRPr lang="en-GB" dirty="0">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Place the bin in-store, so customers can discard their waste vapes.</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Once the waste vape bin is full, contact a WEEE Compliance Scheme or a AATF to collect the bin.</a:t>
            </a:r>
          </a:p>
          <a:p>
            <a:pPr marL="285750" indent="-285750">
              <a:buFont typeface="Wingdings" panose="05000000000000000000" pitchFamily="2" charset="2"/>
              <a:buChar char="Ø"/>
            </a:pPr>
            <a:r>
              <a:rPr lang="en-GB" dirty="0">
                <a:latin typeface="Arial" panose="020B0604020202020204" pitchFamily="34" charset="0"/>
                <a:ea typeface="Calibri"/>
                <a:cs typeface="Arial" panose="020B0604020202020204" pitchFamily="34" charset="0"/>
              </a:rPr>
              <a:t>Maintain a record of collection for up to 4 years.</a:t>
            </a:r>
          </a:p>
          <a:p>
            <a:pPr marL="285750" indent="-285750">
              <a:buFont typeface="Wingdings" panose="05000000000000000000" pitchFamily="2" charset="2"/>
              <a:buChar char="Ø"/>
            </a:pPr>
            <a:endParaRPr lang="en-GB" dirty="0">
              <a:latin typeface="Arial" panose="020B0604020202020204" pitchFamily="34" charset="0"/>
              <a:ea typeface="Calibri"/>
              <a:cs typeface="Arial" panose="020B0604020202020204" pitchFamily="34" charset="0"/>
            </a:endParaRPr>
          </a:p>
        </p:txBody>
      </p:sp>
      <p:pic>
        <p:nvPicPr>
          <p:cNvPr id="9" name="Picture 8">
            <a:extLst>
              <a:ext uri="{FF2B5EF4-FFF2-40B4-BE49-F238E27FC236}">
                <a16:creationId xmlns:a16="http://schemas.microsoft.com/office/drawing/2014/main" id="{FC3EACE0-6C42-01C1-7589-BF1C3A103CFE}"/>
              </a:ext>
            </a:extLst>
          </p:cNvPr>
          <p:cNvPicPr>
            <a:picLocks noChangeAspect="1"/>
          </p:cNvPicPr>
          <p:nvPr/>
        </p:nvPicPr>
        <p:blipFill>
          <a:blip r:embed="rId3"/>
          <a:stretch>
            <a:fillRect/>
          </a:stretch>
        </p:blipFill>
        <p:spPr>
          <a:xfrm>
            <a:off x="5385138" y="2910745"/>
            <a:ext cx="1421722" cy="1658675"/>
          </a:xfrm>
          <a:prstGeom prst="rect">
            <a:avLst/>
          </a:prstGeom>
        </p:spPr>
      </p:pic>
      <p:pic>
        <p:nvPicPr>
          <p:cNvPr id="11" name="Picture 10">
            <a:extLst>
              <a:ext uri="{FF2B5EF4-FFF2-40B4-BE49-F238E27FC236}">
                <a16:creationId xmlns:a16="http://schemas.microsoft.com/office/drawing/2014/main" id="{119A0392-054A-1D1D-2376-456E421011C3}"/>
              </a:ext>
            </a:extLst>
          </p:cNvPr>
          <p:cNvPicPr>
            <a:picLocks noChangeAspect="1"/>
          </p:cNvPicPr>
          <p:nvPr/>
        </p:nvPicPr>
        <p:blipFill>
          <a:blip r:embed="rId4"/>
          <a:stretch>
            <a:fillRect/>
          </a:stretch>
        </p:blipFill>
        <p:spPr>
          <a:xfrm>
            <a:off x="7881701" y="2710338"/>
            <a:ext cx="1102043" cy="2421070"/>
          </a:xfrm>
          <a:prstGeom prst="rect">
            <a:avLst/>
          </a:prstGeom>
          <a:ln>
            <a:noFill/>
          </a:ln>
          <a:effectLst>
            <a:softEdge rad="112500"/>
          </a:effectLst>
        </p:spPr>
      </p:pic>
    </p:spTree>
    <p:extLst>
      <p:ext uri="{BB962C8B-B14F-4D97-AF65-F5344CB8AC3E}">
        <p14:creationId xmlns:p14="http://schemas.microsoft.com/office/powerpoint/2010/main" val="2267002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Effect transition="in" filter="fade">
                                      <p:cBhvr>
                                        <p:cTn id="37" dur="1000"/>
                                        <p:tgtEl>
                                          <p:spTgt spid="7">
                                            <p:txEl>
                                              <p:pRg st="11" end="11"/>
                                            </p:txEl>
                                          </p:spTgt>
                                        </p:tgtEl>
                                      </p:cBhvr>
                                    </p:animEffect>
                                    <p:anim calcmode="lin" valueType="num">
                                      <p:cBhvr>
                                        <p:cTn id="38"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1000"/>
                                        <p:tgtEl>
                                          <p:spTgt spid="7">
                                            <p:txEl>
                                              <p:pRg st="12" end="12"/>
                                            </p:txEl>
                                          </p:spTgt>
                                        </p:tgtEl>
                                      </p:cBhvr>
                                    </p:animEffect>
                                    <p:anim calcmode="lin" valueType="num">
                                      <p:cBhvr>
                                        <p:cTn id="44"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7">
                                            <p:txEl>
                                              <p:pRg st="13" end="13"/>
                                            </p:txEl>
                                          </p:spTgt>
                                        </p:tgtEl>
                                        <p:attrNameLst>
                                          <p:attrName>style.visibility</p:attrName>
                                        </p:attrNameLst>
                                      </p:cBhvr>
                                      <p:to>
                                        <p:strVal val="visible"/>
                                      </p:to>
                                    </p:set>
                                    <p:animEffect transition="in" filter="fade">
                                      <p:cBhvr>
                                        <p:cTn id="49" dur="1000"/>
                                        <p:tgtEl>
                                          <p:spTgt spid="7">
                                            <p:txEl>
                                              <p:pRg st="13" end="13"/>
                                            </p:txEl>
                                          </p:spTgt>
                                        </p:tgtEl>
                                      </p:cBhvr>
                                    </p:animEffect>
                                    <p:anim calcmode="lin" valueType="num">
                                      <p:cBhvr>
                                        <p:cTn id="50"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5</a:t>
            </a:fld>
            <a:endParaRPr lang="en-US"/>
          </a:p>
        </p:txBody>
      </p:sp>
      <p:sp>
        <p:nvSpPr>
          <p:cNvPr id="7" name="TextBox 6">
            <a:extLst>
              <a:ext uri="{FF2B5EF4-FFF2-40B4-BE49-F238E27FC236}">
                <a16:creationId xmlns:a16="http://schemas.microsoft.com/office/drawing/2014/main" id="{B1FA49A7-049A-2841-590F-534CABA060CA}"/>
              </a:ext>
            </a:extLst>
          </p:cNvPr>
          <p:cNvSpPr txBox="1"/>
          <p:nvPr/>
        </p:nvSpPr>
        <p:spPr>
          <a:xfrm>
            <a:off x="1131216" y="1995255"/>
            <a:ext cx="1055301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Retailer toolkit – created with </a:t>
            </a:r>
            <a:r>
              <a:rPr lang="en-GB" sz="2200" dirty="0">
                <a:latin typeface="Arial" panose="020B0604020202020204" pitchFamily="34" charset="0"/>
                <a:cs typeface="Arial" panose="020B0604020202020204" pitchFamily="34" charset="0"/>
                <a:hlinkClick r:id="rId2"/>
              </a:rPr>
              <a:t>Material Focus</a:t>
            </a: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Editable for your own branding</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Must provide information to consumers regarding takeback</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Do not discard in household waste.</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Retailers MUST retain records for up to 4 years.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For more information you can visit: </a:t>
            </a:r>
            <a:r>
              <a:rPr lang="en-GB" sz="2200" dirty="0">
                <a:latin typeface="Arial" panose="020B0604020202020204" pitchFamily="34" charset="0"/>
                <a:cs typeface="Arial" panose="020B0604020202020204" pitchFamily="34" charset="0"/>
                <a:hlinkClick r:id="rId3"/>
              </a:rPr>
              <a:t>OPSS WEEE Regulations</a:t>
            </a:r>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BEFA90-3C86-E622-D25F-45013B71B196}"/>
              </a:ext>
            </a:extLst>
          </p:cNvPr>
          <p:cNvSpPr txBox="1"/>
          <p:nvPr/>
        </p:nvSpPr>
        <p:spPr>
          <a:xfrm>
            <a:off x="4290223" y="956583"/>
            <a:ext cx="4684094" cy="523220"/>
          </a:xfrm>
          <a:prstGeom prst="rect">
            <a:avLst/>
          </a:prstGeom>
          <a:noFill/>
        </p:spPr>
        <p:txBody>
          <a:bodyPr wrap="square" rtlCol="0">
            <a:spAutoFit/>
          </a:bodyPr>
          <a:lstStyle/>
          <a:p>
            <a:r>
              <a:rPr lang="en-GB" sz="2800" b="1" dirty="0">
                <a:solidFill>
                  <a:schemeClr val="accent1">
                    <a:lumMod val="50000"/>
                  </a:schemeClr>
                </a:solidFill>
                <a:latin typeface="Arial" panose="020B0604020202020204" pitchFamily="34" charset="0"/>
                <a:cs typeface="Arial" panose="020B0604020202020204" pitchFamily="34" charset="0"/>
              </a:rPr>
              <a:t>Information to customers</a:t>
            </a:r>
          </a:p>
        </p:txBody>
      </p:sp>
      <p:pic>
        <p:nvPicPr>
          <p:cNvPr id="3" name="Picture 2">
            <a:extLst>
              <a:ext uri="{FF2B5EF4-FFF2-40B4-BE49-F238E27FC236}">
                <a16:creationId xmlns:a16="http://schemas.microsoft.com/office/drawing/2014/main" id="{7AF0C661-42ED-E74E-50FB-0D06B062ABD6}"/>
              </a:ext>
            </a:extLst>
          </p:cNvPr>
          <p:cNvPicPr>
            <a:picLocks noChangeAspect="1"/>
          </p:cNvPicPr>
          <p:nvPr/>
        </p:nvPicPr>
        <p:blipFill>
          <a:blip r:embed="rId4"/>
          <a:stretch>
            <a:fillRect/>
          </a:stretch>
        </p:blipFill>
        <p:spPr>
          <a:xfrm>
            <a:off x="636702" y="344232"/>
            <a:ext cx="3228287" cy="1455894"/>
          </a:xfrm>
          <a:prstGeom prst="rect">
            <a:avLst/>
          </a:prstGeom>
        </p:spPr>
      </p:pic>
      <p:pic>
        <p:nvPicPr>
          <p:cNvPr id="10" name="Picture 9" descr="Blue arrow amid grey arrows">
            <a:extLst>
              <a:ext uri="{FF2B5EF4-FFF2-40B4-BE49-F238E27FC236}">
                <a16:creationId xmlns:a16="http://schemas.microsoft.com/office/drawing/2014/main" id="{C15667FC-9698-5ABB-61B8-B765E351A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355" y="433633"/>
            <a:ext cx="2978870" cy="2234152"/>
          </a:xfrm>
          <a:prstGeom prst="rect">
            <a:avLst/>
          </a:prstGeom>
          <a:ln>
            <a:noFill/>
          </a:ln>
          <a:effectLst>
            <a:softEdge rad="112500"/>
          </a:effectLst>
        </p:spPr>
      </p:pic>
    </p:spTree>
    <p:extLst>
      <p:ext uri="{BB962C8B-B14F-4D97-AF65-F5344CB8AC3E}">
        <p14:creationId xmlns:p14="http://schemas.microsoft.com/office/powerpoint/2010/main" val="3894078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1000"/>
                                        <p:tgtEl>
                                          <p:spTgt spid="7">
                                            <p:txEl>
                                              <p:pRg st="6" end="6"/>
                                            </p:txEl>
                                          </p:spTgt>
                                        </p:tgtEl>
                                      </p:cBhvr>
                                    </p:animEffect>
                                    <p:anim calcmode="lin" valueType="num">
                                      <p:cBhvr>
                                        <p:cTn id="3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
                                            <p:txEl>
                                              <p:pRg st="10" end="10"/>
                                            </p:txEl>
                                          </p:spTgt>
                                        </p:tgtEl>
                                        <p:attrNameLst>
                                          <p:attrName>style.visibility</p:attrName>
                                        </p:attrNameLst>
                                      </p:cBhvr>
                                      <p:to>
                                        <p:strVal val="visible"/>
                                      </p:to>
                                    </p:set>
                                    <p:animEffect transition="in" filter="fade">
                                      <p:cBhvr>
                                        <p:cTn id="50" dur="1000"/>
                                        <p:tgtEl>
                                          <p:spTgt spid="7">
                                            <p:txEl>
                                              <p:pRg st="10" end="10"/>
                                            </p:txEl>
                                          </p:spTgt>
                                        </p:tgtEl>
                                      </p:cBhvr>
                                    </p:animEffect>
                                    <p:anim calcmode="lin" valueType="num">
                                      <p:cBhvr>
                                        <p:cTn id="5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D29E5-8089-4351-8F9F-A393EDF480A3}"/>
              </a:ext>
            </a:extLst>
          </p:cNvPr>
          <p:cNvSpPr>
            <a:spLocks noGrp="1"/>
          </p:cNvSpPr>
          <p:nvPr>
            <p:ph type="ctrTitle"/>
          </p:nvPr>
        </p:nvSpPr>
        <p:spPr>
          <a:xfrm>
            <a:off x="5168561" y="1154003"/>
            <a:ext cx="3324990" cy="580530"/>
          </a:xfrm>
        </p:spPr>
        <p:txBody>
          <a:bodyPr/>
          <a:lstStyle/>
          <a:p>
            <a:r>
              <a:rPr lang="en-GB" dirty="0">
                <a:cs typeface="Arial"/>
              </a:rPr>
              <a:t>OPSS CONTACT </a:t>
            </a:r>
            <a:endParaRPr lang="en-GB" sz="2400" b="0" i="1" dirty="0"/>
          </a:p>
        </p:txBody>
      </p:sp>
      <p:pic>
        <p:nvPicPr>
          <p:cNvPr id="11" name="Picture 10">
            <a:extLst>
              <a:ext uri="{FF2B5EF4-FFF2-40B4-BE49-F238E27FC236}">
                <a16:creationId xmlns:a16="http://schemas.microsoft.com/office/drawing/2014/main" id="{701D6081-2068-F6FC-F7EA-B9669F522707}"/>
              </a:ext>
            </a:extLst>
          </p:cNvPr>
          <p:cNvPicPr>
            <a:picLocks noChangeAspect="1"/>
          </p:cNvPicPr>
          <p:nvPr/>
        </p:nvPicPr>
        <p:blipFill>
          <a:blip r:embed="rId2"/>
          <a:stretch>
            <a:fillRect/>
          </a:stretch>
        </p:blipFill>
        <p:spPr>
          <a:xfrm>
            <a:off x="438838" y="2097954"/>
            <a:ext cx="6124114" cy="4321699"/>
          </a:xfrm>
          <a:prstGeom prst="rect">
            <a:avLst/>
          </a:prstGeom>
        </p:spPr>
      </p:pic>
    </p:spTree>
    <p:extLst>
      <p:ext uri="{BB962C8B-B14F-4D97-AF65-F5344CB8AC3E}">
        <p14:creationId xmlns:p14="http://schemas.microsoft.com/office/powerpoint/2010/main" val="111933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EIS OPSS">
      <a:dk1>
        <a:srgbClr val="004B81"/>
      </a:dk1>
      <a:lt1>
        <a:srgbClr val="FFFFFF"/>
      </a:lt1>
      <a:dk2>
        <a:srgbClr val="000000"/>
      </a:dk2>
      <a:lt2>
        <a:srgbClr val="D4D1CF"/>
      </a:lt2>
      <a:accent1>
        <a:srgbClr val="1C9CD9"/>
      </a:accent1>
      <a:accent2>
        <a:srgbClr val="F9AE2D"/>
      </a:accent2>
      <a:accent3>
        <a:srgbClr val="73B72B"/>
      </a:accent3>
      <a:accent4>
        <a:srgbClr val="BCCF00"/>
      </a:accent4>
      <a:accent5>
        <a:srgbClr val="E8348B"/>
      </a:accent5>
      <a:accent6>
        <a:srgbClr val="EE751B"/>
      </a:accent6>
      <a:hlink>
        <a:srgbClr val="1C9CD9"/>
      </a:hlink>
      <a:folHlink>
        <a:srgbClr val="1C9C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5285_BEIS_OPSS_Presentation_Ppt_Widescreen_PC.potx" id="{2D2BD0CF-7E8B-425E-BF43-E9D6FFCF9534}" vid="{EFD46B77-F565-41E9-9EB7-EDB192DD98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ore Document" ma:contentTypeID="0x0101004691A8DE0991884F8E90AD6474FC73730100B5A75DCAB6598F46A8F8B141BDCDDE41" ma:contentTypeVersion="24" ma:contentTypeDescription="Create a new document." ma:contentTypeScope="" ma:versionID="607ee4b78ed9cd420fbac558b3898879">
  <xsd:schema xmlns:xsd="http://www.w3.org/2001/XMLSchema" xmlns:xs="http://www.w3.org/2001/XMLSchema" xmlns:p="http://schemas.microsoft.com/office/2006/metadata/properties" xmlns:ns2="0f9fa326-da26-4ea8-b6a9-645e8136fe1d" xmlns:ns3="72aa5a21-5ffa-4fb7-83a7-751c6f67faf2" xmlns:ns4="aaacb922-5235-4a66-b188-303b9b46fbd7" xmlns:ns5="5a9df392-8a39-4886-b72a-23d04cefcb41" targetNamespace="http://schemas.microsoft.com/office/2006/metadata/properties" ma:root="true" ma:fieldsID="66ef4bac4a0e7642103580b383f2f76b" ns2:_="" ns3:_="" ns4:_="" ns5:_="">
    <xsd:import namespace="0f9fa326-da26-4ea8-b6a9-645e8136fe1d"/>
    <xsd:import namespace="72aa5a21-5ffa-4fb7-83a7-751c6f67faf2"/>
    <xsd:import namespace="aaacb922-5235-4a66-b188-303b9b46fbd7"/>
    <xsd:import namespace="5a9df392-8a39-4886-b72a-23d04cefcb41"/>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2:h573c97cf80c4aa6b446c5363dc3ac94" minOccurs="0"/>
                <xsd:element ref="ns4:LegacyData" minOccurs="0"/>
                <xsd:element ref="ns3:_dlc_DocId" minOccurs="0"/>
                <xsd:element ref="ns3:_dlc_DocIdPersistId" minOccurs="0"/>
                <xsd:element ref="ns3:_dlc_DocIdUrl"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LengthInSeconds" minOccurs="0"/>
                <xsd:element ref="ns5:MediaServiceGenerationTime" minOccurs="0"/>
                <xsd:element ref="ns5:MediaServiceEventHashCode" minOccurs="0"/>
                <xsd:element ref="ns5:lcf76f155ced4ddcb4097134ff3c332f" minOccurs="0"/>
                <xsd:element ref="ns5:MediaServiceOCR" minOccurs="0"/>
                <xsd:element ref="ns5:MediaServiceLocation" minOccurs="0"/>
                <xsd:element ref="ns3:SharedWithUsers" minOccurs="0"/>
                <xsd:element ref="ns3:SharedWithDetails" minOccurs="0"/>
                <xsd:element ref="ns5:Hide" minOccurs="0"/>
                <xsd:element ref="ns5:_Flow_SignoffStatu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3;#BEIS|b386cac2-c28c-4db4-8fca-43733d0e74ef"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Market Frameworks|db361646-3d9a-4f54-8678-364f608b5aeb"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element name="h573c97cf80c4aa6b446c5363dc3ac94" ma:index="14" nillable="true" ma:taxonomy="true" ma:internalName="h573c97cf80c4aa6b446c5363dc3ac94" ma:taxonomyFieldName="KIM_Activity" ma:displayName="Activity" ma:default="2;#Office for Product Safety and Standards|271773a7-7959-47a5-bcd7-be37cf870bbb" ma:fieldId="{1573c97c-f80c-4aa6-b446-c5363dc3ac94}" ma:sspId="9b0aeba9-2bce-41c2-8545-5d12d676a674" ma:termSetId="5c6dcaef-f335-486f-b10e-5a74f10247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aa5a21-5ffa-4fb7-83a7-751c6f67faf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dc97877-4389-4d4f-b372-4522c1848672}" ma:internalName="TaxCatchAll" ma:showField="CatchAllData" ma:web="72aa5a21-5ffa-4fb7-83a7-751c6f67faf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c97877-4389-4d4f-b372-4522c1848672}" ma:internalName="TaxCatchAllLabel" ma:readOnly="true" ma:showField="CatchAllDataLabel" ma:web="72aa5a21-5ffa-4fb7-83a7-751c6f67faf2">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PersistId" ma:index="18" nillable="true" ma:displayName="Persist ID" ma:description="Keep ID on add." ma:hidden="true" ma:internalName="_dlc_DocIdPersistId" ma:readOnly="true">
      <xsd:simpleType>
        <xsd:restriction base="dms:Boolean"/>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6"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9df392-8a39-4886-b72a-23d04cefcb41"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element name="MediaServiceLocation" ma:index="31" nillable="true" ma:displayName="Location" ma:internalName="MediaServiceLocation" ma:readOnly="true">
      <xsd:simpleType>
        <xsd:restriction base="dms:Text"/>
      </xsd:simpleType>
    </xsd:element>
    <xsd:element name="Hide" ma:index="34" nillable="true" ma:displayName="Hide" ma:format="Dropdown" ma:internalName="Hide">
      <xsd:simpleType>
        <xsd:restriction base="dms:Text">
          <xsd:maxLength value="255"/>
        </xsd:restriction>
      </xsd:simpleType>
    </xsd:element>
    <xsd:element name="_Flow_SignoffStatus" ma:index="35" nillable="true" ma:displayName="Sign-off status" ma:internalName="Sign_x002d_off_x0020_status">
      <xsd:simpleType>
        <xsd:restriction base="dms:Text"/>
      </xsd:simpleType>
    </xsd:element>
    <xsd:element name="MediaServiceObjectDetectorVersions" ma:index="3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2aa5a21-5ffa-4fb7-83a7-751c6f67faf2">
      <Value>3</Value>
      <Value>2</Value>
      <Value>1</Value>
    </TaxCatchAll>
    <SharedWithUsers xmlns="72aa5a21-5ffa-4fb7-83a7-751c6f67faf2">
      <UserInfo>
        <DisplayName>Bilsborough, Tony (Market Frameworks - OPSS)</DisplayName>
        <AccountId>206</AccountId>
        <AccountType/>
      </UserInfo>
      <UserInfo>
        <DisplayName>Alcock, Peter (Market Frameworks - OPSS)</DisplayName>
        <AccountId>49</AccountId>
        <AccountType/>
      </UserInfo>
      <UserInfo>
        <DisplayName>Choudhary, Sahil (Market Frameworks - OPSS)</DisplayName>
        <AccountId>48</AccountId>
        <AccountType/>
      </UserInfo>
    </SharedWithUsers>
    <lcf76f155ced4ddcb4097134ff3c332f xmlns="5a9df392-8a39-4886-b72a-23d04cefcb41">
      <Terms xmlns="http://schemas.microsoft.com/office/infopath/2007/PartnerControls"/>
    </lcf76f155ced4ddcb4097134ff3c332f>
    <Hide xmlns="5a9df392-8a39-4886-b72a-23d04cefcb41" xsi:nil="true"/>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BEIS</TermName>
          <TermId xmlns="http://schemas.microsoft.com/office/infopath/2007/PartnerControls">b386cac2-c28c-4db4-8fca-43733d0e74ef</TermId>
        </TermInfo>
      </Terms>
    </c6f593ada1854b629148449de059396b>
    <LegacyData xmlns="aaacb922-5235-4a66-b188-303b9b46fbd7" xsi:nil="true"/>
    <_Flow_SignoffStatus xmlns="5a9df392-8a39-4886-b72a-23d04cefcb41" xsi:nil="true"/>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Market Frameworks</TermName>
          <TermId xmlns="http://schemas.microsoft.com/office/infopath/2007/PartnerControls">db361646-3d9a-4f54-8678-364f608b5aeb</TermId>
        </TermInfo>
      </Terms>
    </m817f42addf14c9a838da36e78800043>
    <h573c97cf80c4aa6b446c5363dc3ac94 xmlns="0f9fa326-da26-4ea8-b6a9-645e8136fe1d">
      <Terms xmlns="http://schemas.microsoft.com/office/infopath/2007/PartnerControls">
        <TermInfo xmlns="http://schemas.microsoft.com/office/infopath/2007/PartnerControls">
          <TermName xmlns="http://schemas.microsoft.com/office/infopath/2007/PartnerControls">Office for Product Safety and Standards</TermName>
          <TermId xmlns="http://schemas.microsoft.com/office/infopath/2007/PartnerControls">271773a7-7959-47a5-bcd7-be37cf870bbb</TermId>
        </TermInfo>
      </Terms>
    </h573c97cf80c4aa6b446c5363dc3ac94>
    <_dlc_DocId xmlns="72aa5a21-5ffa-4fb7-83a7-751c6f67faf2">XATKUW4C6ZFC-1821333499-2248370</_dlc_DocId>
    <_dlc_DocIdUrl xmlns="72aa5a21-5ffa-4fb7-83a7-751c6f67faf2">
      <Url>https://beisgov.sharepoint.com/sites/OPSSEPE-OS/_layouts/15/DocIdRedir.aspx?ID=XATKUW4C6ZFC-1821333499-2248370</Url>
      <Description>XATKUW4C6ZFC-1821333499-2248370</Description>
    </_dlc_DocIdUrl>
  </documentManagement>
</p:properties>
</file>

<file path=customXml/itemProps1.xml><?xml version="1.0" encoding="utf-8"?>
<ds:datastoreItem xmlns:ds="http://schemas.openxmlformats.org/officeDocument/2006/customXml" ds:itemID="{426DB36C-AA8C-4ECB-B65D-C23C6F87CBB6}">
  <ds:schemaRefs>
    <ds:schemaRef ds:uri="http://schemas.microsoft.com/sharepoint/events"/>
  </ds:schemaRefs>
</ds:datastoreItem>
</file>

<file path=customXml/itemProps2.xml><?xml version="1.0" encoding="utf-8"?>
<ds:datastoreItem xmlns:ds="http://schemas.openxmlformats.org/officeDocument/2006/customXml" ds:itemID="{C8A97725-85F5-48F0-8904-C36AB23DF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9fa326-da26-4ea8-b6a9-645e8136fe1d"/>
    <ds:schemaRef ds:uri="72aa5a21-5ffa-4fb7-83a7-751c6f67faf2"/>
    <ds:schemaRef ds:uri="aaacb922-5235-4a66-b188-303b9b46fbd7"/>
    <ds:schemaRef ds:uri="5a9df392-8a39-4886-b72a-23d04cefcb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F827E-88E4-4AF3-A429-0A333F4FC096}">
  <ds:schemaRefs>
    <ds:schemaRef ds:uri="http://schemas.microsoft.com/sharepoint/v3/contenttype/forms"/>
  </ds:schemaRefs>
</ds:datastoreItem>
</file>

<file path=customXml/itemProps4.xml><?xml version="1.0" encoding="utf-8"?>
<ds:datastoreItem xmlns:ds="http://schemas.openxmlformats.org/officeDocument/2006/customXml" ds:itemID="{538088C1-2CCD-4D04-A0D8-861585B53535}">
  <ds:schemaRefs>
    <ds:schemaRef ds:uri="0f9fa326-da26-4ea8-b6a9-645e8136fe1d"/>
    <ds:schemaRef ds:uri="http://purl.org/dc/terms/"/>
    <ds:schemaRef ds:uri="72aa5a21-5ffa-4fb7-83a7-751c6f67f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5a9df392-8a39-4886-b72a-23d04cefcb41"/>
    <ds:schemaRef ds:uri="http://schemas.microsoft.com/office/2006/metadata/properties"/>
    <ds:schemaRef ds:uri="aaacb922-5235-4a66-b188-303b9b46fbd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3706</TotalTime>
  <Words>371</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Corbel</vt:lpstr>
      <vt:lpstr>Wingdings</vt:lpstr>
      <vt:lpstr>Office Theme</vt:lpstr>
      <vt:lpstr>Basis</vt:lpstr>
      <vt:lpstr>The Waste Electrical and Electronic Equipment Regulations for Single Use Vape Retailers.</vt:lpstr>
      <vt:lpstr>PowerPoint Presentation</vt:lpstr>
      <vt:lpstr>PowerPoint Presentation</vt:lpstr>
      <vt:lpstr>PowerPoint Presentation</vt:lpstr>
      <vt:lpstr>PowerPoint Presentation</vt:lpstr>
      <vt:lpstr>OPSS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Rhona McCallum</dc:creator>
  <cp:lastModifiedBy>Sandhu, Bubbly (Market Frameworks - OPSS)</cp:lastModifiedBy>
  <cp:revision>278</cp:revision>
  <dcterms:created xsi:type="dcterms:W3CDTF">2022-10-14T17:28:11Z</dcterms:created>
  <dcterms:modified xsi:type="dcterms:W3CDTF">2023-10-13T15:21:28Z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2022-10-17T10:52:18Z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12837e15-db98-4c22-87ca-196322fefe89</vt:lpwstr>
  </property>
  <property fmtid="{D5CDD505-2E9C-101B-9397-08002B2CF9AE}" pid="8" name="MSIP_Label_ba62f585-b40f-4ab9-bafe-39150f03d124_ContentBits">
    <vt:lpwstr>0</vt:lpwstr>
  </property>
  <property fmtid="{D5CDD505-2E9C-101B-9397-08002B2CF9AE}" pid="9" name="ContentTypeId">
    <vt:lpwstr>0x0101004691A8DE0991884F8E90AD6474FC73730100B5A75DCAB6598F46A8F8B141BDCDDE41</vt:lpwstr>
  </property>
  <property fmtid="{D5CDD505-2E9C-101B-9397-08002B2CF9AE}" pid="10" name="KIM_Activity">
    <vt:lpwstr>2;#Office for Product Safety and Standards|271773a7-7959-47a5-bcd7-be37cf870bbb</vt:lpwstr>
  </property>
  <property fmtid="{D5CDD505-2E9C-101B-9397-08002B2CF9AE}" pid="11" name="KIM_Function">
    <vt:lpwstr>1;#Market Frameworks|db361646-3d9a-4f54-8678-364f608b5aeb</vt:lpwstr>
  </property>
  <property fmtid="{D5CDD505-2E9C-101B-9397-08002B2CF9AE}" pid="12" name="KIM_GovernmentBody">
    <vt:lpwstr>3;#BEIS|b386cac2-c28c-4db4-8fca-43733d0e74ef</vt:lpwstr>
  </property>
  <property fmtid="{D5CDD505-2E9C-101B-9397-08002B2CF9AE}" pid="13" name="MediaServiceImageTags">
    <vt:lpwstr/>
  </property>
  <property fmtid="{D5CDD505-2E9C-101B-9397-08002B2CF9AE}" pid="14" name="_dlc_DocIdItemGuid">
    <vt:lpwstr>4a5dc5f0-9a97-4f3d-9770-9ae9cad9a628</vt:lpwstr>
  </property>
</Properties>
</file>